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7" r:id="rId2"/>
    <p:sldMasterId id="2147483689" r:id="rId3"/>
    <p:sldMasterId id="2147483660" r:id="rId4"/>
  </p:sldMasterIdLst>
  <p:notesMasterIdLst>
    <p:notesMasterId r:id="rId37"/>
  </p:notesMasterIdLst>
  <p:handoutMasterIdLst>
    <p:handoutMasterId r:id="rId38"/>
  </p:handoutMasterIdLst>
  <p:sldIdLst>
    <p:sldId id="256" r:id="rId5"/>
    <p:sldId id="396" r:id="rId6"/>
    <p:sldId id="398" r:id="rId7"/>
    <p:sldId id="379" r:id="rId8"/>
    <p:sldId id="368" r:id="rId9"/>
    <p:sldId id="351" r:id="rId10"/>
    <p:sldId id="409" r:id="rId11"/>
    <p:sldId id="407" r:id="rId12"/>
    <p:sldId id="408" r:id="rId13"/>
    <p:sldId id="365" r:id="rId14"/>
    <p:sldId id="397" r:id="rId15"/>
    <p:sldId id="380" r:id="rId16"/>
    <p:sldId id="381" r:id="rId17"/>
    <p:sldId id="383" r:id="rId18"/>
    <p:sldId id="359" r:id="rId19"/>
    <p:sldId id="405" r:id="rId20"/>
    <p:sldId id="384" r:id="rId21"/>
    <p:sldId id="385" r:id="rId22"/>
    <p:sldId id="399" r:id="rId23"/>
    <p:sldId id="386" r:id="rId24"/>
    <p:sldId id="387" r:id="rId25"/>
    <p:sldId id="388" r:id="rId26"/>
    <p:sldId id="390" r:id="rId27"/>
    <p:sldId id="391" r:id="rId28"/>
    <p:sldId id="400" r:id="rId29"/>
    <p:sldId id="392" r:id="rId30"/>
    <p:sldId id="393" r:id="rId31"/>
    <p:sldId id="401" r:id="rId32"/>
    <p:sldId id="395" r:id="rId33"/>
    <p:sldId id="389" r:id="rId34"/>
    <p:sldId id="406" r:id="rId35"/>
    <p:sldId id="410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00"/>
    <a:srgbClr val="490F17"/>
    <a:srgbClr val="FF09ED"/>
    <a:srgbClr val="0080FF"/>
    <a:srgbClr val="003E1C"/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3018" autoAdjust="0"/>
  </p:normalViewPr>
  <p:slideViewPr>
    <p:cSldViewPr snapToGrid="0" snapToObjects="1">
      <p:cViewPr>
        <p:scale>
          <a:sx n="100" d="100"/>
          <a:sy n="100" d="100"/>
        </p:scale>
        <p:origin x="1920" y="52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e047697\Documents\Puc_Lean_2016\TRERoadMap\TRE_RoadMapLeanSixSigma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Média</a:t>
            </a:r>
            <a:r>
              <a:rPr lang="pt-BR" baseline="0"/>
              <a:t> de Dias  por Trâmite</a:t>
            </a:r>
            <a:br>
              <a:rPr lang="pt-BR" baseline="0"/>
            </a:br>
            <a:r>
              <a:rPr lang="pt-BR" baseline="0"/>
              <a:t>Unidades da  SECGS</a:t>
            </a:r>
            <a:br>
              <a:rPr lang="pt-BR" baseline="0"/>
            </a:br>
            <a:r>
              <a:rPr lang="pt-BR" baseline="0"/>
              <a:t>38 PADS</a:t>
            </a:r>
            <a:endParaRPr lang="pt-BR"/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1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v>Total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10"/>
              <c:pt idx="0">
                <c:v>CIP</c:v>
              </c:pt>
              <c:pt idx="1">
                <c:v>CSTA</c:v>
              </c:pt>
              <c:pt idx="2">
                <c:v>SAPRE</c:v>
              </c:pt>
              <c:pt idx="3">
                <c:v>SECGS</c:v>
              </c:pt>
              <c:pt idx="4">
                <c:v>SESEG</c:v>
              </c:pt>
              <c:pt idx="5">
                <c:v>SMIC</c:v>
              </c:pt>
              <c:pt idx="6">
                <c:v>SMIN</c:v>
              </c:pt>
              <c:pt idx="7">
                <c:v>SOP</c:v>
              </c:pt>
              <c:pt idx="8">
                <c:v>ST</c:v>
              </c:pt>
              <c:pt idx="9">
                <c:v>ASG</c:v>
              </c:pt>
            </c:strLit>
          </c:cat>
          <c:val>
            <c:numLit>
              <c:formatCode>General</c:formatCode>
              <c:ptCount val="10"/>
              <c:pt idx="0">
                <c:v>3.099897119341525</c:v>
              </c:pt>
              <c:pt idx="1">
                <c:v>8.6041666666668402</c:v>
              </c:pt>
              <c:pt idx="2">
                <c:v>22.488304093568189</c:v>
              </c:pt>
              <c:pt idx="3">
                <c:v>2.3419704861112223</c:v>
              </c:pt>
              <c:pt idx="4">
                <c:v>11.384280303029795</c:v>
              </c:pt>
              <c:pt idx="5">
                <c:v>9.9357940821257369</c:v>
              </c:pt>
              <c:pt idx="6">
                <c:v>23.999826388889232</c:v>
              </c:pt>
              <c:pt idx="7">
                <c:v>4.6644965277769188</c:v>
              </c:pt>
              <c:pt idx="8">
                <c:v>3.2626736111105856</c:v>
              </c:pt>
              <c:pt idx="9">
                <c:v>2.7852623456791559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C4-4C43-9C34-D36AE32A00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4038432"/>
        <c:axId val="844037888"/>
      </c:radarChart>
      <c:catAx>
        <c:axId val="84403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037888"/>
        <c:crosses val="autoZero"/>
        <c:auto val="1"/>
        <c:lblAlgn val="ctr"/>
        <c:lblOffset val="100"/>
        <c:noMultiLvlLbl val="0"/>
      </c:catAx>
      <c:valAx>
        <c:axId val="84403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03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extLst xmlns:c16r2="http://schemas.microsoft.com/office/drawing/2015/06/chart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25FD09-CC70-4F73-99B2-D909494E9E31}" type="datetimeFigureOut">
              <a:rPr lang="pt-BR"/>
              <a:pPr>
                <a:defRPr/>
              </a:pPr>
              <a:t>27/03/2018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99649B7-C48C-4BF5-83FC-A1798D55DEC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5127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4269743-27D4-4A96-81C9-28295055F13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FAA628F-8978-49D0-A14F-38E2EC403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2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Diagrama de toda a Presidência</a:t>
            </a:r>
            <a:r>
              <a:rPr lang="pt-BR" baseline="0" dirty="0"/>
              <a:t> e Diretoria Geral do TRE.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Foco na SECGS, CIP e CSTA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SEÇÃO</a:t>
            </a:r>
            <a:r>
              <a:rPr lang="pt-BR" baseline="0" dirty="0"/>
              <a:t> EM VEZ DE SECRETARIA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AA628F-8978-49D0-A14F-38E2EC403D0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65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3FB43-424A-443E-84B3-39C7A23E564D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DFA98-3D43-499A-8DF3-749040D22F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3787B-0C2F-4417-BBFB-CF7E977CB785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9A07E-887C-4D3E-A200-DD4DC69CA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B69B9-7C6B-4790-88BB-4FBD9149223C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6BA260-C73C-4EBC-903A-7633155D2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450A2-D19A-48DE-8CF4-5257D4088A5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B61A0-3EAE-48AA-9212-CA4CD2724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3685-7B3F-4DE4-ADCA-C8FD3520BEB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B06B7-D0C6-4735-A3F6-250CB3923E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9A685-5D6E-4C5A-ACD7-6E219004E73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C1661-D6E3-46B2-B3C9-87138C0A1C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032077-1BE4-43F8-96F4-BAB66B314AA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BC594-4EDB-46C3-A4FE-B65C8BEAB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45F56-46A9-4189-82D6-4F1AECE45EF9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1C51D8-094B-486C-82E8-E69E8AD3A1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F7CCDA-53DC-48E1-85D3-F23F852B49AD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A959A-180E-4F30-8409-6B49FB58C0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59FEC0-A8B4-47C1-BAA2-AB522ADCEEE5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D3D1-44D2-455D-BFE1-C9F6E86B9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1667-4D15-4521-A26F-348AF6D32A9A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6E417D-DA7A-4A94-A341-ADC3A3104B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E8C11-D13A-4088-8859-66EE86861B99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FE6D-D381-4EF5-90C7-E326149EEB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192D-B1D8-4D15-85D7-3385A930ADEB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CD622-7888-4C4D-A6F3-CC291CB44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463ABD-801B-49B9-B6A2-FE534F40D386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41F0E-A5E7-402C-9602-C19E2D075E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B7E2-B131-46E7-A535-A9F61DDDDE96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70E92-BC4B-4136-A841-365555649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33350-9DCD-44EB-91FF-E4E9499C637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0D506-E44A-4557-B653-A0CB19664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/>
          <p:cNvSpPr/>
          <p:nvPr userDrawn="1"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noFill/>
            </a:endParaRPr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-36512" y="-171399"/>
            <a:ext cx="9180512" cy="648071"/>
          </a:xfrm>
          <a:prstGeom prst="rect">
            <a:avLst/>
          </a:prstGeom>
          <a:solidFill>
            <a:srgbClr val="800000"/>
          </a:soli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0" descr="Untitled-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65500" y="260350"/>
            <a:ext cx="2413000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461657"/>
            <a:ext cx="9144000" cy="914400"/>
          </a:xfrm>
          <a:solidFill>
            <a:srgbClr val="6C0000"/>
          </a:solidFill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Clique para editar o estilo do título mestre</a:t>
            </a:r>
            <a:endParaRPr lang="pt-BR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" y="4667918"/>
            <a:ext cx="9144000" cy="481012"/>
          </a:xfrm>
        </p:spPr>
        <p:txBody>
          <a:bodyPr/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Clique para editar o estilo do subtítulo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746125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>
              <a:solidFill>
                <a:srgbClr val="000000"/>
              </a:solidFill>
              <a:latin typeface="Arial" pitchFamily="34" charset="0"/>
              <a:cs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3303"/>
            <a:ext cx="9144000" cy="60620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BC0DE-C201-467A-9B17-4590C2F776E0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83195-E45B-486B-9D31-5040FC6878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04F6B-9681-4FEA-915C-84A0C843B5D8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57C78-FC91-4C10-9911-BCA55D9D58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F86EC52B-0B49-41D9-9E0A-E082BB89A19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>
                <a:latin typeface="Arial" pitchFamily="34" charset="0"/>
              </a:defRPr>
            </a:lvl1pPr>
          </a:lstStyle>
          <a:p>
            <a:pPr>
              <a:defRPr/>
            </a:pPr>
            <a:fld id="{9F9D8F57-A1C7-446A-812C-97606408C76A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3284538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157788"/>
            <a:ext cx="6400800" cy="481012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5218113"/>
            <a:ext cx="9144000" cy="163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785" y="73303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/>
            </a:lvl1pPr>
            <a:lvl2pPr>
              <a:defRPr sz="2000" b="1"/>
            </a:lvl2pPr>
            <a:lvl3pPr>
              <a:defRPr sz="1800" b="1"/>
            </a:lvl3pPr>
            <a:lvl4pPr>
              <a:defRPr sz="1600" b="1"/>
            </a:lvl4pPr>
            <a:lvl5pPr>
              <a:defRPr sz="1600" b="1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 userDrawn="1"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endParaRPr lang="pt-BR" sz="3600" dirty="0">
              <a:solidFill>
                <a:schemeClr val="bg1"/>
              </a:solidFill>
              <a:cs typeface="Calibri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5462588"/>
            <a:ext cx="9144000" cy="13954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5426075"/>
            <a:ext cx="9144000" cy="14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27D-DE44-4C63-A2C6-829CFFDCC78F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AD1DE-E08E-4024-A47B-7B6F733BF3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840" y="132026"/>
            <a:ext cx="8510630" cy="606206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2419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2419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24192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3916363"/>
          </a:xfrm>
        </p:spPr>
        <p:txBody>
          <a:bodyPr/>
          <a:lstStyle/>
          <a:p>
            <a:pPr lvl="0"/>
            <a:endParaRPr lang="pt-BR" noProof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69BF3B3D-8067-4A18-878A-C7DA47904B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73AA83AB-5597-4A9E-9A48-86826E612C9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128F49DB-F239-4A27-8167-0D3447145135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D4FD82ED-1C01-4806-BFB1-B34AE73DFD6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953A006D-FDF4-43AC-A10A-50DE8E21EA5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7B93F94-9351-444E-971E-FBE7424E855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2E96B-83EE-40F9-AB22-6FE5952C2A2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E18C2-9D23-4339-B23C-C133B532AB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B5FFFD5-E665-44E6-865A-096665F8B676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EC5E62C-2C1F-474D-9B0E-FA99EEF514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28FAC035-6052-4E36-ACAC-BAF86CCCEEDA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E18F6F0-84D4-4DFB-9988-21A46233111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A96A4DE-2623-4D70-868A-012263930E1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FB3453FD-FDCD-419B-8441-D473A9F4B4F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F470C7-95FE-44E1-922D-2E08FC2D2DFB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0DC72372-FB47-4A5E-B257-86F91C600E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B9DD1391-F50A-4AD6-9B65-D6F414E0F671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3B3E4B15-BE21-4027-A340-CC4D8C0C666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4EC944B5-6D14-40EB-BF65-25A14E543CEE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CF1FFA5B-0AE8-4EA9-8154-EB32A1704EA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3B4110AA-6387-49F9-B332-34D64A3589F2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AC1AC2E8-F267-42CB-8656-22DF1788641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C62C877-CC17-4292-AB09-816F45F47FEF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5AF002F4-59A7-4551-939E-A460850C433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Número de Slide 81"/>
          <p:cNvSpPr txBox="1">
            <a:spLocks/>
          </p:cNvSpPr>
          <p:nvPr userDrawn="1"/>
        </p:nvSpPr>
        <p:spPr>
          <a:xfrm>
            <a:off x="6724650" y="6357938"/>
            <a:ext cx="2133600" cy="365125"/>
          </a:xfrm>
          <a:prstGeom prst="rect">
            <a:avLst/>
          </a:prstGeom>
        </p:spPr>
        <p:txBody>
          <a:bodyPr anchor="ctr"/>
          <a:lstStyle/>
          <a:p>
            <a:pPr algn="r" defTabSz="914400" fontAlgn="auto">
              <a:spcBef>
                <a:spcPts val="0"/>
              </a:spcBef>
              <a:spcAft>
                <a:spcPts val="0"/>
              </a:spcAft>
              <a:defRPr/>
            </a:pPr>
            <a:fld id="{0575AFFE-72C3-47F4-BAF5-57E14C4A5ADD}" type="slidenum">
              <a:rPr lang="pt-BR" sz="1200" b="1">
                <a:solidFill>
                  <a:srgbClr val="7A0000"/>
                </a:solidFill>
                <a:latin typeface="Tahoma" pitchFamily="34" charset="0"/>
                <a:cs typeface="Tahoma" pitchFamily="34" charset="0"/>
              </a:rPr>
              <a:pPr algn="r"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pt-BR" sz="1200" b="1" dirty="0">
              <a:solidFill>
                <a:srgbClr val="7A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CaixaDeTexto 10"/>
          <p:cNvSpPr txBox="1"/>
          <p:nvPr userDrawn="1"/>
        </p:nvSpPr>
        <p:spPr>
          <a:xfrm>
            <a:off x="842963" y="373063"/>
            <a:ext cx="82867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rgbClr val="7A0000"/>
                </a:solidFill>
                <a:latin typeface="+mn-lt"/>
                <a:cs typeface="Tahoma" pitchFamily="34" charset="0"/>
              </a:rPr>
              <a:t>Programa Honor Companies</a:t>
            </a: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407988"/>
            <a:ext cx="9144000" cy="522287"/>
          </a:xfrm>
          <a:prstGeom prst="rect">
            <a:avLst/>
          </a:prstGeom>
          <a:gradFill rotWithShape="1">
            <a:gsLst>
              <a:gs pos="0">
                <a:srgbClr val="800000">
                  <a:alpha val="79999"/>
                </a:srgbClr>
              </a:gs>
              <a:gs pos="100000">
                <a:srgbClr val="3B0000"/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bg1"/>
                </a:solidFill>
                <a:latin typeface="+mn-lt"/>
              </a:rPr>
              <a:t>          PONTIFÍCIA UNIVERSIDADE CATÓLICA DO PARANÁ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/>
          <a:srcRect l="5945" t="23830" r="71567" b="25378"/>
          <a:stretch>
            <a:fillRect/>
          </a:stretch>
        </p:blipFill>
        <p:spPr bwMode="auto">
          <a:xfrm>
            <a:off x="357188" y="239713"/>
            <a:ext cx="785812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b="1">
                <a:solidFill>
                  <a:srgbClr val="7A0000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2EF34D78-5230-4918-9160-F7CF0D4D03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453E4-8A68-480B-861F-ED043BC197E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1400B-07E9-4D8F-9220-6DA53D9A3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31EE8-D804-4A91-9961-755D0611F68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C5A52-B107-42C9-84C4-30C85B3E4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6D3E-5A51-43A8-87C5-E3ADD2076DF5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B79B1-F0FF-4CD5-8235-AFF679343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E6C9F34-9013-411D-B067-CD47D09C94A3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C53975C-395D-42BD-826B-E56E3E49B9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76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title style</a:t>
            </a:r>
            <a:endParaRPr lang="en-US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A23B765-8498-4BAC-8E3B-49FBA9B66AC1}" type="datetimeFigureOut">
              <a:rPr lang="en-US"/>
              <a:pPr>
                <a:defRPr/>
              </a:pPr>
              <a:t>3/27/2018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844D8F7-0D8F-4238-B52D-DAFAC40908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 copy.jpg"/>
          <p:cNvPicPr>
            <a:picLocks noChangeAspect="1"/>
          </p:cNvPicPr>
          <p:nvPr/>
        </p:nvPicPr>
        <p:blipFill>
          <a:blip r:embed="rId19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/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131763"/>
            <a:ext cx="8510588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dirty="0"/>
              <a:t>Clique para editar o estilo do título mestre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80" r:id="rId16"/>
    <p:sldLayoutId id="2147483781" r:id="rId17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ChangeArrowheads="1"/>
          </p:cNvSpPr>
          <p:nvPr userDrawn="1"/>
        </p:nvSpPr>
        <p:spPr bwMode="auto">
          <a:xfrm>
            <a:off x="-36512" y="-171400"/>
            <a:ext cx="9180512" cy="797701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2800" b="1" dirty="0">
              <a:solidFill>
                <a:srgbClr val="820019"/>
              </a:solidFill>
              <a:cs typeface="Arial" charset="0"/>
            </a:endParaRPr>
          </a:p>
        </p:txBody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14413"/>
            <a:ext cx="8229600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46086" name="Picture 3" descr="Y:\DIRETORIA DE PLANEJAMENTO E DESENVOLVIMENTO\TEMPLATE_LOGOS_MANUAL DE USO DA MARCA PUCPR\LOGOS\Logo PUC com endosso Marista\1-PUCPR_vertical.jpg"/>
          <p:cNvPicPr>
            <a:picLocks noChangeAspect="1" noChangeArrowheads="1"/>
          </p:cNvPicPr>
          <p:nvPr userDrawn="1"/>
        </p:nvPicPr>
        <p:blipFill>
          <a:blip r:embed="rId29"/>
          <a:srcRect/>
          <a:stretch>
            <a:fillRect/>
          </a:stretch>
        </p:blipFill>
        <p:spPr bwMode="auto">
          <a:xfrm>
            <a:off x="8297863" y="5865813"/>
            <a:ext cx="7667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6" descr="Captura de Tela 2012-11-20 às 10.05.13.png"/>
          <p:cNvPicPr>
            <a:picLocks noChangeAspect="1"/>
          </p:cNvPicPr>
          <p:nvPr userDrawn="1"/>
        </p:nvPicPr>
        <p:blipFill>
          <a:blip r:embed="rId30"/>
          <a:srcRect l="38252" t="8830" r="36913" b="82751"/>
          <a:stretch>
            <a:fillRect/>
          </a:stretch>
        </p:blipFill>
        <p:spPr bwMode="auto">
          <a:xfrm>
            <a:off x="55563" y="6216650"/>
            <a:ext cx="240823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67" r:id="rId4"/>
    <p:sldLayoutId id="2147483768" r:id="rId5"/>
    <p:sldLayoutId id="2147483769" r:id="rId6"/>
    <p:sldLayoutId id="2147483785" r:id="rId7"/>
    <p:sldLayoutId id="2147483786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itchFamily="34" charset="0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800000"/>
          </a:solidFill>
          <a:latin typeface="Calibri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474747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474747"/>
          </a:solidFill>
          <a:latin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74747"/>
          </a:solidFill>
          <a:latin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74747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74747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Projeto TRE/PUC - SIX SIGMA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pic>
        <p:nvPicPr>
          <p:cNvPr id="76804" name="Imagem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605" y="2151856"/>
            <a:ext cx="1744662" cy="224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650296"/>
            <a:ext cx="32323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Alunos: </a:t>
            </a:r>
          </a:p>
          <a:p>
            <a:pPr lvl="1"/>
            <a:r>
              <a:rPr lang="pt-BR" sz="2400" b="1" dirty="0"/>
              <a:t>André Rodrigues</a:t>
            </a:r>
          </a:p>
          <a:p>
            <a:pPr lvl="1"/>
            <a:r>
              <a:rPr lang="pt-BR" sz="2400" b="1" dirty="0"/>
              <a:t>Ivis Martins</a:t>
            </a:r>
          </a:p>
          <a:p>
            <a:pPr lvl="1"/>
            <a:r>
              <a:rPr lang="pt-BR" sz="2400" b="1" dirty="0"/>
              <a:t>Ruhan Sanábria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92" y="2960560"/>
            <a:ext cx="3524250" cy="790575"/>
          </a:xfrm>
          <a:prstGeom prst="rect">
            <a:avLst/>
          </a:prstGeom>
        </p:spPr>
      </p:pic>
      <p:sp>
        <p:nvSpPr>
          <p:cNvPr id="8" name="CaixaDeTexto 1"/>
          <p:cNvSpPr txBox="1"/>
          <p:nvPr/>
        </p:nvSpPr>
        <p:spPr>
          <a:xfrm>
            <a:off x="5473605" y="4802696"/>
            <a:ext cx="3232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Orientador: </a:t>
            </a:r>
          </a:p>
          <a:p>
            <a:pPr lvl="1"/>
            <a:r>
              <a:rPr lang="pt-BR" sz="2400" b="1" dirty="0"/>
              <a:t>Pedro Souza</a:t>
            </a:r>
            <a:endParaRPr lang="en-US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383" y="1033272"/>
            <a:ext cx="86319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META: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Reduzir o lead time </a:t>
            </a:r>
            <a:r>
              <a:rPr lang="pt-BR" b="1" dirty="0">
                <a:solidFill>
                  <a:srgbClr val="FF0000"/>
                </a:solidFill>
              </a:rPr>
              <a:t>de 21 para 18 </a:t>
            </a:r>
            <a:r>
              <a:rPr lang="pt-BR" b="1" dirty="0">
                <a:solidFill>
                  <a:schemeClr val="dk1"/>
                </a:solidFill>
              </a:rPr>
              <a:t>dias o </a:t>
            </a:r>
            <a:r>
              <a:rPr lang="pt-BR" b="1" dirty="0">
                <a:solidFill>
                  <a:srgbClr val="FF0000"/>
                </a:solidFill>
              </a:rPr>
              <a:t>processo de contratações na fase de planejamento </a:t>
            </a:r>
            <a:r>
              <a:rPr lang="pt-BR" b="1" dirty="0">
                <a:solidFill>
                  <a:schemeClr val="dk1"/>
                </a:solidFill>
              </a:rPr>
              <a:t>de bens e serviços até </a:t>
            </a:r>
            <a:r>
              <a:rPr lang="pt-BR" b="1" dirty="0">
                <a:solidFill>
                  <a:srgbClr val="FF0000"/>
                </a:solidFill>
              </a:rPr>
              <a:t>Abril</a:t>
            </a:r>
            <a:r>
              <a:rPr lang="pt-BR" b="1" dirty="0">
                <a:solidFill>
                  <a:schemeClr val="dk1"/>
                </a:solidFill>
              </a:rPr>
              <a:t> de 2018.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GANHOS DIRETOS </a:t>
            </a: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retrabalho;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dias de trabalho </a:t>
            </a:r>
            <a:r>
              <a:rPr lang="pt-BR" dirty="0">
                <a:solidFill>
                  <a:srgbClr val="FF0000"/>
                </a:solidFill>
              </a:rPr>
              <a:t>3 dias</a:t>
            </a:r>
            <a:r>
              <a:rPr lang="pt-BR" dirty="0">
                <a:solidFill>
                  <a:schemeClr val="dk1"/>
                </a:solidFill>
              </a:rPr>
              <a:t> por PAD – Economia $ (</a:t>
            </a:r>
            <a:r>
              <a:rPr lang="pt-BR" b="1" u="sng" dirty="0">
                <a:solidFill>
                  <a:schemeClr val="dk1"/>
                </a:solidFill>
              </a:rPr>
              <a:t> R$ </a:t>
            </a:r>
            <a:r>
              <a:rPr lang="pt-BR" b="1" u="sng" dirty="0">
                <a:solidFill>
                  <a:srgbClr val="FF0000"/>
                </a:solidFill>
              </a:rPr>
              <a:t> 508.471,58 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u="sng" dirty="0">
                <a:solidFill>
                  <a:srgbClr val="FF0000"/>
                </a:solidFill>
              </a:rPr>
              <a:t>/ano e 150 </a:t>
            </a:r>
            <a:r>
              <a:rPr lang="pt-BR" b="1" u="sng" dirty="0">
                <a:solidFill>
                  <a:schemeClr val="dk1"/>
                </a:solidFill>
              </a:rPr>
              <a:t>dias para alocação de servidores em outros projetos e processos</a:t>
            </a:r>
            <a:r>
              <a:rPr lang="pt-BR" dirty="0">
                <a:solidFill>
                  <a:schemeClr val="dk1"/>
                </a:solidFill>
              </a:rPr>
              <a:t>). 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do tempo do processo de contratações;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>- Redução de custo por processo de contratação (PAD);</a:t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dirty="0">
                <a:solidFill>
                  <a:schemeClr val="dk1"/>
                </a:solidFill>
              </a:rPr>
              <a:t/>
            </a:r>
            <a:br>
              <a:rPr lang="pt-BR" dirty="0">
                <a:solidFill>
                  <a:schemeClr val="dk1"/>
                </a:solidFill>
              </a:rPr>
            </a:br>
            <a:r>
              <a:rPr lang="pt-BR" b="1" dirty="0">
                <a:solidFill>
                  <a:schemeClr val="dk1"/>
                </a:solidFill>
              </a:rPr>
              <a:t>GANHOS INDIRETOS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- </a:t>
            </a:r>
            <a:r>
              <a:rPr lang="pt-BR" dirty="0">
                <a:solidFill>
                  <a:schemeClr val="dk1"/>
                </a:solidFill>
              </a:rPr>
              <a:t>Possibilidade replicação das melhorias nos outros processos de contratações;</a:t>
            </a:r>
            <a:endParaRPr lang="pt-BR" dirty="0"/>
          </a:p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dk1"/>
                </a:solidFill>
              </a:rPr>
              <a:t>- </a:t>
            </a:r>
            <a:r>
              <a:rPr lang="pt-BR" dirty="0">
                <a:solidFill>
                  <a:sysClr val="windowText" lastClr="000000"/>
                </a:solidFill>
              </a:rPr>
              <a:t>Maior tempo disponível para </a:t>
            </a:r>
            <a:r>
              <a:rPr lang="pt-BR" dirty="0"/>
              <a:t>planejamento e melhoria contínua;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chemeClr val="dk1"/>
                </a:solidFill>
              </a:rPr>
              <a:t>- Realocação da força de trabalho em outros Processos da Secretaria;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FF0000"/>
                </a:solidFill>
              </a:rPr>
              <a:t>- </a:t>
            </a:r>
            <a:r>
              <a:rPr lang="pt-BR" strike="sngStrike" dirty="0">
                <a:solidFill>
                  <a:srgbClr val="FF0000"/>
                </a:solidFill>
              </a:rPr>
              <a:t>Instrumentalização do trabalho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trike="sngStrike" dirty="0">
                <a:solidFill>
                  <a:srgbClr val="FF0000"/>
                </a:solidFill>
              </a:rPr>
              <a:t>- Trabalho com Padronização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FF0000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FF0000"/>
                </a:solidFill>
              </a:rPr>
              <a:t>- Satisfação do Servidor ao trabalhar com metodologias e padroes definidos, possibilitando a redução do stress no trabalho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49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Equipe do projeto</a:t>
            </a:r>
          </a:p>
        </p:txBody>
      </p:sp>
      <p:pic>
        <p:nvPicPr>
          <p:cNvPr id="6" name="Imagem 13">
            <a:extLst>
              <a:ext uri="{FF2B5EF4-FFF2-40B4-BE49-F238E27FC236}">
                <a16:creationId xmlns:a16="http://schemas.microsoft.com/office/drawing/2014/main" xmlns="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4" b="4037"/>
          <a:stretch/>
        </p:blipFill>
        <p:spPr>
          <a:xfrm>
            <a:off x="4046220" y="700517"/>
            <a:ext cx="4262627" cy="5547883"/>
          </a:xfrm>
          <a:prstGeom prst="rect">
            <a:avLst/>
          </a:prstGeom>
        </p:spPr>
      </p:pic>
      <p:pic>
        <p:nvPicPr>
          <p:cNvPr id="5" name="Imagem 13">
            <a:extLst>
              <a:ext uri="{FF2B5EF4-FFF2-40B4-BE49-F238E27FC236}">
                <a16:creationId xmlns:a16="http://schemas.microsoft.com/office/drawing/2014/main" xmlns="" id="{00000000-0008-0000-0200-00000D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63577" b="4150"/>
          <a:stretch/>
        </p:blipFill>
        <p:spPr>
          <a:xfrm>
            <a:off x="944617" y="701039"/>
            <a:ext cx="3112389" cy="5539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77" y="4571871"/>
            <a:ext cx="1095375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0" y="4325620"/>
            <a:ext cx="438883" cy="13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22592" y="4120715"/>
            <a:ext cx="325994" cy="83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97468" y="4156494"/>
            <a:ext cx="292537" cy="4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61384" y="4174690"/>
            <a:ext cx="256144" cy="45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52692" y="4190564"/>
            <a:ext cx="186295" cy="838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381" y="5638800"/>
            <a:ext cx="744598" cy="533400"/>
          </a:xfrm>
          <a:prstGeom prst="rect">
            <a:avLst/>
          </a:prstGeom>
        </p:spPr>
      </p:pic>
      <p:pic>
        <p:nvPicPr>
          <p:cNvPr id="1026" name="Picture 2" descr="Foto do perfil de Pedro Souza, A imagem pode conter: Pedro Souza, sorrindo, close-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46" y="701039"/>
            <a:ext cx="1310640" cy="131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35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Measure – Medir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495800" y="1777427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os focos do problema?</a:t>
            </a:r>
          </a:p>
        </p:txBody>
      </p:sp>
      <p:graphicFrame>
        <p:nvGraphicFramePr>
          <p:cNvPr id="11" name="Gráfico 92">
            <a:extLst>
              <a:ext uri="{FF2B5EF4-FFF2-40B4-BE49-F238E27FC236}">
                <a16:creationId xmlns:a16="http://schemas.microsoft.com/office/drawing/2014/main" xmlns="" id="{00000000-0008-0000-1400-00005D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124503"/>
              </p:ext>
            </p:extLst>
          </p:nvPr>
        </p:nvGraphicFramePr>
        <p:xfrm>
          <a:off x="4292934" y="1090288"/>
          <a:ext cx="4741881" cy="4581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4419600" y="2098431"/>
            <a:ext cx="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9516"/>
            <a:ext cx="4160520" cy="61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Quais são as metas específicas?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3736" y="786384"/>
            <a:ext cx="880567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Segurança , Transporte e Apoio Administrativo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CSTA 15%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ST 5%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SESEG 22%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Coordenadoria de InfraEstrutura Predial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SAPRE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SMIN 20%</a:t>
            </a:r>
          </a:p>
          <a:p>
            <a:pPr algn="ctr"/>
            <a:r>
              <a:rPr lang="pt-BR" sz="2000" b="1" dirty="0">
                <a:solidFill>
                  <a:sysClr val="windowText" lastClr="000000"/>
                </a:solidFill>
              </a:rPr>
              <a:t>SMIC 8%</a:t>
            </a: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ctr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endParaRPr lang="pt-BR" sz="2000" b="1" dirty="0">
              <a:solidFill>
                <a:sysClr val="windowText" lastClr="000000"/>
              </a:solidFill>
            </a:endParaRPr>
          </a:p>
          <a:p>
            <a:pPr algn="just"/>
            <a:r>
              <a:rPr lang="pt-BR" sz="2800" b="1" dirty="0">
                <a:solidFill>
                  <a:sysClr val="windowText" lastClr="000000"/>
                </a:solidFill>
              </a:rPr>
              <a:t>As metas específicas são suficientes pra alcançar a meta geral?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	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Metas Específicas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178"/>
            <a:ext cx="9144000" cy="61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9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Tabela de Metas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247641"/>
              </p:ext>
            </p:extLst>
          </p:nvPr>
        </p:nvGraphicFramePr>
        <p:xfrm>
          <a:off x="1128580" y="1380156"/>
          <a:ext cx="6680890" cy="3528623"/>
        </p:xfrm>
        <a:graphic>
          <a:graphicData uri="http://schemas.openxmlformats.org/drawingml/2006/table">
            <a:tbl>
              <a:tblPr/>
              <a:tblGrid>
                <a:gridCol w="11331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20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89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331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227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Padrao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35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Analyse – Analisar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4568952" y="3048443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xmlns="" id="{00000000-0008-0000-0200-00000F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" y="689442"/>
            <a:ext cx="9144106" cy="60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Fluxograma do processo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Imagem 25">
            <a:extLst>
              <a:ext uri="{FF2B5EF4-FFF2-40B4-BE49-F238E27FC236}">
                <a16:creationId xmlns:a16="http://schemas.microsoft.com/office/drawing/2014/main" xmlns="" id="{00000000-0008-0000-0200-00000F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70" r="55032" b="86299"/>
          <a:stretch/>
        </p:blipFill>
        <p:spPr>
          <a:xfrm>
            <a:off x="0" y="2458720"/>
            <a:ext cx="8794476" cy="1574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64880" y="3246120"/>
            <a:ext cx="229596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244" y="0"/>
            <a:ext cx="987988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323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Lista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8-0000-0200-000020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13" y="863481"/>
            <a:ext cx="8292973" cy="56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5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Exemplos das causas comprovadas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000000-0008-0000-0200-00000C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50"/>
          <a:stretch/>
        </p:blipFill>
        <p:spPr>
          <a:xfrm>
            <a:off x="126457" y="3476170"/>
            <a:ext cx="4630615" cy="339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000000-0008-0000-0200-000011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57" y="749727"/>
            <a:ext cx="2802481" cy="257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0000000-0008-0000-0200-00002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703" y="2445574"/>
            <a:ext cx="5284841" cy="357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000000-0008-0000-0200-000025000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703" y="1091824"/>
            <a:ext cx="5011261" cy="8334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444240" y="883921"/>
            <a:ext cx="5212080" cy="1127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444240" y="749728"/>
            <a:ext cx="5334000" cy="1175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3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Improve – Melhorar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499104" y="354158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Quais as possíveis soluções?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888" y="932688"/>
            <a:ext cx="86136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de Códigos para inserção de Comentários evitando baixo rastreamento dos retornos dos PADS (por exemplo: para ciencia, para correção, ...)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Versionamento de Documentos para evitar duplicidades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Padronização da Inspeção com o fim de torna-la mais objetiva.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Treinamentos sobre o que será inspecionado nos documentos e interessados sejam notificados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Definição de horas para envio/recebimento de documentos para as áreas. Por exemplo: Antes de Feriado, Sexta Feira, Recessos.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Criação de um repositório de conhecimento onde alterações nos padrões sejam replicadas mais rapidamente e as pessoas sejam notificadas destas mudanças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Utilização de tecnicas de desenvolvimento agil como ( Kanban e Stand Up meetings ) para alinhar o trabalho.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Organização da pasta de conhecimento K onde estão contidos os modelos de documento. Todos precisam ser notificados quando houver alterações de forma automática. </a:t>
            </a:r>
            <a:endParaRPr lang="en-US" dirty="0"/>
          </a:p>
          <a:p>
            <a:pPr marL="285750" indent="-285750" fontAlgn="b">
              <a:buFont typeface="Arial" panose="020B0604020202020204" pitchFamily="34" charset="0"/>
              <a:buChar char="•"/>
            </a:pPr>
            <a:r>
              <a:rPr lang="pt-BR" dirty="0"/>
              <a:t>Alterações nos modelos de checklist e Documentos precisam ser atualizados no site do TRE e todos precisam referir ao mesmo em caso de dúvidas. A versão valida e aprovada deve estar no site.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8C128C-5269-4983-8E62-782CC381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7830"/>
            <a:ext cx="7318418" cy="5898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43" y="344841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911" y="883632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343" y="2260809"/>
            <a:ext cx="1793575" cy="11876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26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Será necessário priorizar as soluções?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590F63-BD5D-42CA-B0B8-B95CFD1D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26" y="5648769"/>
            <a:ext cx="1793575" cy="123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E17D4F8-F869-438F-8B2F-1D0060775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9" y="5678533"/>
            <a:ext cx="1802007" cy="137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71CBCC-4773-4B79-A0BD-54DC02307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185" y="5670390"/>
            <a:ext cx="1793575" cy="1187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000000-0008-0000-2800-00003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1364"/>
            <a:ext cx="9128728" cy="39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3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  <a:cs typeface="Calibri" pitchFamily="34" charset="0"/>
              </a:rPr>
              <a:t>As soluções apresentam algum risco?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792"/>
            <a:ext cx="9202515" cy="456715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76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8C46F3-81E6-4A3A-89DB-4BC510B25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1416"/>
            <a:ext cx="9090474" cy="52090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64820" y="883920"/>
            <a:ext cx="8191500" cy="5763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328422" y="777875"/>
            <a:ext cx="8350758" cy="56635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Como os testes serão implementados?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8302"/>
            <a:ext cx="9144000" cy="4198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6974"/>
            <a:ext cx="9144000" cy="1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xmlns="" id="{AC27A7BF-ACD3-4235-83B1-DC77E39F6323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 rot="1245238">
            <a:off x="5611478" y="1216675"/>
            <a:ext cx="3234396" cy="181934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200" dirty="0">
                <a:solidFill>
                  <a:schemeClr val="bg1"/>
                </a:solidFill>
              </a:rPr>
              <a:t>Implementação das soluções</a:t>
            </a:r>
            <a:endParaRPr lang="pt-BR" sz="5400" dirty="0">
              <a:solidFill>
                <a:schemeClr val="bg1"/>
              </a:solidFill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F73D499-D5F5-41F9-8F6E-10F87F03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81" y="3067334"/>
            <a:ext cx="3288094" cy="2168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E50E276-80F5-4B54-B42B-44AA79155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" y="702639"/>
            <a:ext cx="3976208" cy="2236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4ABC840-4C01-44A7-AD1C-45EDB7F30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8428" y="2553411"/>
            <a:ext cx="3222181" cy="1993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6171C17-5B55-43E4-9D89-409EF4C15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33073">
            <a:off x="399263" y="4877478"/>
            <a:ext cx="3222182" cy="1757240"/>
          </a:xfrm>
          <a:prstGeom prst="rect">
            <a:avLst/>
          </a:prstGeom>
        </p:spPr>
      </p:pic>
      <p:pic>
        <p:nvPicPr>
          <p:cNvPr id="13" name="Imagem 8">
            <a:extLst>
              <a:ext uri="{FF2B5EF4-FFF2-40B4-BE49-F238E27FC236}">
                <a16:creationId xmlns:a16="http://schemas.microsoft.com/office/drawing/2014/main" xmlns="" id="{8BFC63E6-653E-4BE6-BD22-44682F206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068" y="4315967"/>
            <a:ext cx="3712211" cy="25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000000-0008-0000-0E00-000038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478877" cy="310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000000-0008-0000-0E00-000041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272" y="446833"/>
            <a:ext cx="3915728" cy="6411167"/>
          </a:xfrm>
          <a:prstGeom prst="rect">
            <a:avLst/>
          </a:prstGeom>
          <a:noFill/>
          <a:ln w="60325">
            <a:noFill/>
            <a:miter lim="800000"/>
            <a:headEnd/>
            <a:tailEnd/>
          </a:ln>
          <a:extLst/>
        </p:spPr>
      </p:pic>
      <p:sp>
        <p:nvSpPr>
          <p:cNvPr id="14" name="Retângulo 5">
            <a:extLst>
              <a:ext uri="{FF2B5EF4-FFF2-40B4-BE49-F238E27FC236}">
                <a16:creationId xmlns:a16="http://schemas.microsoft.com/office/drawing/2014/main" xmlns="" id="{00000000-0008-0000-0E00-000042000000}"/>
              </a:ext>
            </a:extLst>
          </p:cNvPr>
          <p:cNvSpPr/>
          <p:nvPr/>
        </p:nvSpPr>
        <p:spPr>
          <a:xfrm>
            <a:off x="1106917" y="1786665"/>
            <a:ext cx="549163" cy="132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sp>
        <p:nvSpPr>
          <p:cNvPr id="17" name="Retângulo 5">
            <a:extLst>
              <a:ext uri="{FF2B5EF4-FFF2-40B4-BE49-F238E27FC236}">
                <a16:creationId xmlns:a16="http://schemas.microsoft.com/office/drawing/2014/main" xmlns="" id="{00000000-0008-0000-0E00-000042000000}"/>
              </a:ext>
            </a:extLst>
          </p:cNvPr>
          <p:cNvSpPr/>
          <p:nvPr/>
        </p:nvSpPr>
        <p:spPr>
          <a:xfrm>
            <a:off x="5228272" y="474323"/>
            <a:ext cx="3915728" cy="639362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100"/>
          </a:p>
        </p:txBody>
      </p:sp>
      <p:cxnSp>
        <p:nvCxnSpPr>
          <p:cNvPr id="18" name="Conector reto 66">
            <a:extLst>
              <a:ext uri="{FF2B5EF4-FFF2-40B4-BE49-F238E27FC236}">
                <a16:creationId xmlns:a16="http://schemas.microsoft.com/office/drawing/2014/main" xmlns="" id="{00000000-0008-0000-0E00-000043000000}"/>
              </a:ext>
            </a:extLst>
          </p:cNvPr>
          <p:cNvCxnSpPr/>
          <p:nvPr/>
        </p:nvCxnSpPr>
        <p:spPr>
          <a:xfrm flipH="1">
            <a:off x="1656081" y="474323"/>
            <a:ext cx="3572191" cy="13123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9">
            <a:extLst>
              <a:ext uri="{FF2B5EF4-FFF2-40B4-BE49-F238E27FC236}">
                <a16:creationId xmlns:a16="http://schemas.microsoft.com/office/drawing/2014/main" xmlns="" id="{00000000-0008-0000-0E00-000044000000}"/>
              </a:ext>
            </a:extLst>
          </p:cNvPr>
          <p:cNvCxnSpPr/>
          <p:nvPr/>
        </p:nvCxnSpPr>
        <p:spPr>
          <a:xfrm>
            <a:off x="1106917" y="3099007"/>
            <a:ext cx="4121355" cy="37864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22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4988624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Control – Controlar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1655191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584704" y="2630614"/>
            <a:ext cx="1477772" cy="129197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16121"/>
              </p:ext>
            </p:extLst>
          </p:nvPr>
        </p:nvGraphicFramePr>
        <p:xfrm>
          <a:off x="650790" y="1499295"/>
          <a:ext cx="7809468" cy="3390154"/>
        </p:xfrm>
        <a:graphic>
          <a:graphicData uri="http://schemas.openxmlformats.org/drawingml/2006/table">
            <a:tbl>
              <a:tblPr/>
              <a:tblGrid>
                <a:gridCol w="9120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8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64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110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20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40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8306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3507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1791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13,89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84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     5,38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05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7003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2100801"/>
          <a:ext cx="8229600" cy="2329374"/>
        </p:xfrm>
        <a:graphic>
          <a:graphicData uri="http://schemas.openxmlformats.org/drawingml/2006/table">
            <a:tbl>
              <a:tblPr/>
              <a:tblGrid>
                <a:gridCol w="584350"/>
                <a:gridCol w="754786"/>
                <a:gridCol w="913047"/>
                <a:gridCol w="1010439"/>
                <a:gridCol w="584350"/>
                <a:gridCol w="73044"/>
                <a:gridCol w="693916"/>
                <a:gridCol w="791308"/>
                <a:gridCol w="2824360"/>
              </a:tblGrid>
              <a:tr h="708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SETOR</a:t>
                      </a: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redução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 de dias atual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de Reução</a:t>
                      </a:r>
                      <a:b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(em dias)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desv. Padrao</a:t>
                      </a: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 dias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MEDIÇAO CONTROL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desv padrao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SAPRE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21,39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SMIN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34,57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 HÁ DADOS SUFICIENTES PARA COMPARAÇÃO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SMIC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9,94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9,14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7,33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11,65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SESEG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CSTA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13,89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9,06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56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3,1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5,83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13,24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33,45</a:t>
                      </a:r>
                    </a:p>
                  </a:txBody>
                  <a:tcPr marL="7304" marR="7304" marT="730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NECESSARIO ATENÇÃO</a:t>
                      </a:r>
                    </a:p>
                  </a:txBody>
                  <a:tcPr marL="7304" marR="7304" marT="73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98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115888" y="314325"/>
            <a:ext cx="8912225" cy="1365250"/>
          </a:xfrm>
          <a:prstGeom prst="round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31813" y="536575"/>
            <a:ext cx="8016875" cy="10207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pt-BR" sz="4800" b="1" dirty="0">
                <a:solidFill>
                  <a:schemeClr val="bg1"/>
                </a:solidFill>
              </a:rPr>
              <a:t>SIX SIGMA - DMAIC</a:t>
            </a:r>
            <a:endParaRPr lang="pt-BR" sz="24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76806" name="AutoShape 8" descr="Resultado de imagem para logo renault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342901" y="5359528"/>
            <a:ext cx="840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/>
              <a:t>Fase DEFINE – Definir</a:t>
            </a:r>
          </a:p>
        </p:txBody>
      </p:sp>
      <p:pic>
        <p:nvPicPr>
          <p:cNvPr id="8" name="Picture 2" descr="Resultado de imagem para DM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60" y="2121535"/>
            <a:ext cx="3053080" cy="305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307080" y="2060892"/>
            <a:ext cx="1417320" cy="1244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288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é o problema?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54" y="847724"/>
            <a:ext cx="8162933" cy="506280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055360" y="1188720"/>
            <a:ext cx="3017520" cy="944880"/>
          </a:xfrm>
          <a:prstGeom prst="ellipse">
            <a:avLst/>
          </a:prstGeom>
          <a:solidFill>
            <a:schemeClr val="accent1">
              <a:alpha val="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3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286499"/>
            <a:ext cx="2500313" cy="571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1225106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Como os dados se comportam?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0" y="760285"/>
            <a:ext cx="8483156" cy="51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79D2CA-8369-4360-8DF4-9B3F8E6D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743199"/>
            <a:ext cx="8849240" cy="122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8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8BCA50D1-A1E0-4C02-AB91-AE84ECA3C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89576"/>
              </p:ext>
            </p:extLst>
          </p:nvPr>
        </p:nvGraphicFramePr>
        <p:xfrm>
          <a:off x="889687" y="1079500"/>
          <a:ext cx="7401698" cy="4962955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40456">
                  <a:extLst>
                    <a:ext uri="{9D8B030D-6E8A-4147-A177-3AD203B41FA5}">
                      <a16:colId xmlns:a16="http://schemas.microsoft.com/office/drawing/2014/main" xmlns="" val="3312195423"/>
                    </a:ext>
                  </a:extLst>
                </a:gridCol>
                <a:gridCol w="1920350">
                  <a:extLst>
                    <a:ext uri="{9D8B030D-6E8A-4147-A177-3AD203B41FA5}">
                      <a16:colId xmlns:a16="http://schemas.microsoft.com/office/drawing/2014/main" xmlns="" val="1759237206"/>
                    </a:ext>
                  </a:extLst>
                </a:gridCol>
                <a:gridCol w="2137433">
                  <a:extLst>
                    <a:ext uri="{9D8B030D-6E8A-4147-A177-3AD203B41FA5}">
                      <a16:colId xmlns:a16="http://schemas.microsoft.com/office/drawing/2014/main" xmlns="" val="3731772608"/>
                    </a:ext>
                  </a:extLst>
                </a:gridCol>
                <a:gridCol w="1803459">
                  <a:extLst>
                    <a:ext uri="{9D8B030D-6E8A-4147-A177-3AD203B41FA5}">
                      <a16:colId xmlns:a16="http://schemas.microsoft.com/office/drawing/2014/main" xmlns="" val="1035429888"/>
                    </a:ext>
                  </a:extLst>
                </a:gridCol>
              </a:tblGrid>
              <a:tr h="67567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ANUAL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700" u="none" strike="noStrike">
                          <a:effectLst/>
                        </a:rPr>
                        <a:t>CUSTO MEDIO MENSAL  </a:t>
                      </a:r>
                      <a:br>
                        <a:rPr lang="pt-BR" sz="700" u="none" strike="noStrike">
                          <a:effectLst/>
                        </a:rPr>
                      </a:br>
                      <a:r>
                        <a:rPr lang="pt-BR" sz="700" u="none" strike="noStrike">
                          <a:effectLst/>
                        </a:rPr>
                        <a:t>1 SERVIDOR SECGS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MEDIO DIARIO </a:t>
                      </a:r>
                      <a:br>
                        <a:rPr lang="pt-BR" sz="600" u="none" strike="noStrike">
                          <a:effectLst/>
                        </a:rPr>
                      </a:br>
                      <a:r>
                        <a:rPr lang="pt-BR" sz="600" u="none" strike="noStrike">
                          <a:effectLst/>
                        </a:rPr>
                        <a:t>1 SERVIDOR SECGS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xmlns="" val="2740399547"/>
                  </a:ext>
                </a:extLst>
              </a:tr>
              <a:tr h="1411153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SALARIO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10.243,99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341,47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881889510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COMPUTADOR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2.106,31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70,21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432157842"/>
                  </a:ext>
                </a:extLst>
              </a:tr>
              <a:tr h="125569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LAMPADA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     489,37 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  16,31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697210969"/>
                  </a:ext>
                </a:extLst>
              </a:tr>
              <a:tr h="1189913">
                <a:tc>
                  <a:txBody>
                    <a:bodyPr/>
                    <a:lstStyle/>
                    <a:p>
                      <a:pPr algn="l" fontAlgn="ctr"/>
                      <a:r>
                        <a:rPr lang="pt-BR" sz="600" u="none" strike="noStrike">
                          <a:effectLst/>
                        </a:rPr>
                        <a:t>TELEFONE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 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0,52</a:t>
                      </a:r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0,02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948905037"/>
                  </a:ext>
                </a:extLst>
              </a:tr>
              <a:tr h="358768">
                <a:tc>
                  <a:txBody>
                    <a:bodyPr/>
                    <a:lstStyle/>
                    <a:p>
                      <a:pPr algn="ctr" fontAlgn="b"/>
                      <a:r>
                        <a:rPr lang="pt-BR" sz="600" u="none" strike="noStrike">
                          <a:effectLst/>
                        </a:rPr>
                        <a:t>CUSTO MÉDIO TOTAL DO SERVIDOR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133.171,83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u="none" strike="noStrike">
                          <a:effectLst/>
                        </a:rPr>
                        <a:t> R$                   12.840,19 </a:t>
                      </a:r>
                      <a:endParaRPr lang="pt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    428,01 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139434912"/>
                  </a:ext>
                </a:extLst>
              </a:tr>
              <a:tr h="47835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MÉDIA VOLUME DE PADS TRABALHADOS (ANO/MÊS/DIA)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1.320,00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110,00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3,67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880397835"/>
                  </a:ext>
                </a:extLst>
              </a:tr>
              <a:tr h="597947">
                <a:tc>
                  <a:txBody>
                    <a:bodyPr/>
                    <a:lstStyle/>
                    <a:p>
                      <a:pPr algn="l" fontAlgn="b"/>
                      <a:r>
                        <a:rPr lang="pt-BR" sz="600" u="none" strike="noStrike">
                          <a:effectLst/>
                        </a:rPr>
                        <a:t>CUSTO PAD (VOLUME PADS X CUSTO MÉDIO TOTAL DO SERVIDOR)</a:t>
                      </a:r>
                      <a:endParaRPr lang="pt-BR" sz="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175.786.817,61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>
                          <a:effectLst/>
                        </a:rPr>
                        <a:t> R$                       1.412.421,06 </a:t>
                      </a:r>
                      <a:endParaRPr lang="pt-B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600" u="none" strike="noStrike" dirty="0">
                          <a:effectLst/>
                        </a:rPr>
                        <a:t> R$                      1.569,36 </a:t>
                      </a:r>
                      <a:endParaRPr lang="pt-B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88396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0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6172200"/>
            <a:ext cx="247173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9" name="Título 3"/>
          <p:cNvSpPr txBox="1">
            <a:spLocks/>
          </p:cNvSpPr>
          <p:nvPr/>
        </p:nvSpPr>
        <p:spPr>
          <a:xfrm>
            <a:off x="0" y="-76200"/>
            <a:ext cx="9144000" cy="6477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cap="none" spc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Black" pitchFamily="34" charset="0"/>
              </a:defRPr>
            </a:lvl9pPr>
          </a:lstStyle>
          <a:p>
            <a:pPr algn="ctr">
              <a:defRPr/>
            </a:pPr>
            <a:r>
              <a:rPr lang="pt-BR" sz="3600" dirty="0">
                <a:solidFill>
                  <a:schemeClr val="bg1"/>
                </a:solidFill>
                <a:cs typeface="Calibri" pitchFamily="34" charset="0"/>
              </a:rPr>
              <a:t>Qual a meta e os possíveis ganhos?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EED1E8-433F-4C64-A12A-1B8517CF5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9" y="1995129"/>
            <a:ext cx="8620027" cy="299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75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ersonalizar design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ersonalizar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0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1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4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5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6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7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8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ppt/theme/themeOverride9.xml><?xml version="1.0" encoding="utf-8"?>
<a:themeOverride xmlns:a="http://schemas.openxmlformats.org/drawingml/2006/main">
  <a:clrScheme name="Aspecto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4839</TotalTime>
  <Words>674</Words>
  <Application>Microsoft Office PowerPoint</Application>
  <PresentationFormat>On-screen Show (4:3)</PresentationFormat>
  <Paragraphs>258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Tahoma</vt:lpstr>
      <vt:lpstr>Office Theme</vt:lpstr>
      <vt:lpstr>Custom Design</vt:lpstr>
      <vt:lpstr>1_Personalizar design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</dc:creator>
  <cp:lastModifiedBy>Rodrigues, Andre</cp:lastModifiedBy>
  <cp:revision>488</cp:revision>
  <dcterms:created xsi:type="dcterms:W3CDTF">2012-05-11T20:10:57Z</dcterms:created>
  <dcterms:modified xsi:type="dcterms:W3CDTF">2018-03-27T20:03:03Z</dcterms:modified>
</cp:coreProperties>
</file>